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10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8.png" ContentType="image/png"/>
  <Override PartName="/ppt/media/image9.png" ContentType="image/png"/>
  <Override PartName="/ppt/presProps.xml" ContentType="application/vnd.openxmlformats-officedocument.presentationml.presPro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ic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k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to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m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o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v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e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th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e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sl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id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2000" spc="-1" strike="noStrike">
                <a:latin typeface="Arial"/>
              </a:rPr>
              <a:t>Click to edit the notes format</a:t>
            </a:r>
            <a:endParaRPr b="0" lang="en-IN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IN" sz="1400" spc="-1" strike="noStrike">
                <a:latin typeface="Times New Roman"/>
              </a:rPr>
              <a:t>&lt;header&gt;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r>
              <a:rPr b="0" lang="en-IN" sz="1400" spc="-1" strike="noStrike">
                <a:latin typeface="Times New Roman"/>
              </a:rPr>
              <a:t>&lt;date/time&gt;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>
              <a:defRPr b="0" lang="en-IN" sz="1400" spc="-1" strike="noStrike">
                <a:latin typeface="Times New Roman"/>
              </a:defRPr>
            </a:lvl1pPr>
          </a:lstStyle>
          <a:p>
            <a:r>
              <a:rPr b="0" lang="en-IN" sz="1400" spc="-1" strike="noStrike">
                <a:latin typeface="Times New Roman"/>
              </a:rPr>
              <a:t>&lt;footer&gt;</a:t>
            </a:r>
            <a:endParaRPr b="0" lang="en-IN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algn="r">
              <a:buNone/>
              <a:defRPr b="0" lang="en-IN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2CCBEC4-509B-4D59-893A-D3B8AEDB291E}" type="slidenum">
              <a:rPr b="0" lang="en-IN" sz="1400" spc="-1" strike="noStrike">
                <a:latin typeface="Times New Roman"/>
              </a:rPr>
              <a:t>&lt;number&gt;</a:t>
            </a:fld>
            <a:endParaRPr b="0" lang="en-IN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sldNum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7D33DAB7-17DE-49E9-8355-7BCB4C67BB9F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sldNum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4B1DB0E3-82B2-4877-BD69-72AF83E768CC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599E100C-67F1-4C7B-913C-22F70B2ADA42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CDE6EECA-38E1-4814-A692-DC13528860BA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4C15F6A7-0687-4495-8A86-C630449489E2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8606D6C5-037E-4DF0-8FD9-9ADC7BDD9664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0E2819C3-7E9D-4966-994D-590980BB0B63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8C011691-79DB-4EF7-BA30-3AD262B84573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p>
            <a:endParaRPr b="0" lang="en-IN" sz="20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90000" bIns="90000" anchor="t">
            <a:noAutofit/>
          </a:bodyPr>
          <a:lstStyle>
            <a:lvl1pPr>
              <a:lnSpc>
                <a:spcPct val="100000"/>
              </a:lnSpc>
              <a:buNone/>
              <a:defRPr b="0" lang="en-US" sz="18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lnSpc>
                <a:spcPct val="100000"/>
              </a:lnSpc>
              <a:buNone/>
            </a:pPr>
            <a:fld id="{3814684C-4F26-428F-94D2-578DD5205D56}" type="slidenum">
              <a:rPr b="0" lang="en-US" sz="18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IN" sz="18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518328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9635040" y="1925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73152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518328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9635040" y="4418640"/>
            <a:ext cx="423936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731520" y="328320"/>
            <a:ext cx="13167000" cy="6369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7478280" y="4418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73152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7478280" y="1925640"/>
            <a:ext cx="642528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731520" y="4418640"/>
            <a:ext cx="13167000" cy="2276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Click to edit the title </a:t>
            </a:r>
            <a:r>
              <a:rPr b="0" lang="en-IN" sz="1800" spc="-1" strike="noStrike">
                <a:solidFill>
                  <a:srgbClr val="000000"/>
                </a:solidFill>
                <a:latin typeface="Calibri"/>
              </a:rPr>
              <a:t>text format</a:t>
            </a:r>
            <a:endParaRPr b="0" lang="en-IN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32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IN" sz="32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4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IN" sz="24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IN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IN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7" name="Text 2"/>
          <p:cNvSpPr/>
          <p:nvPr/>
        </p:nvSpPr>
        <p:spPr>
          <a:xfrm>
            <a:off x="833040" y="2457000"/>
            <a:ext cx="7477200" cy="166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6562"/>
              </a:lnSpc>
              <a:buNone/>
              <a:tabLst>
                <a:tab algn="l" pos="0"/>
              </a:tabLst>
            </a:pPr>
            <a:r>
              <a:rPr b="1" lang="en-US" sz="5250" spc="-1" strike="noStrike">
                <a:solidFill>
                  <a:srgbClr val="60a9ff"/>
                </a:solidFill>
                <a:latin typeface="Barlow"/>
                <a:ea typeface="Barlow"/>
              </a:rPr>
              <a:t>KEYLOGGER</a:t>
            </a:r>
            <a:endParaRPr b="0" lang="en-IN" sz="5250" spc="-1" strike="noStrike">
              <a:latin typeface="Arial"/>
            </a:endParaRPr>
          </a:p>
        </p:txBody>
      </p:sp>
      <p:sp>
        <p:nvSpPr>
          <p:cNvPr id="48" name="Text 3"/>
          <p:cNvSpPr/>
          <p:nvPr/>
        </p:nvSpPr>
        <p:spPr>
          <a:xfrm>
            <a:off x="833040" y="4456440"/>
            <a:ext cx="747720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F Mohamed Abdullah BE-CSE</a:t>
            </a:r>
            <a:endParaRPr b="0" lang="en-IN" sz="1750" spc="-1" strike="noStrike">
              <a:latin typeface="Arial"/>
            </a:endParaRPr>
          </a:p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Aalim Muhammed Salegh College of Engineering.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49" name="Text 4"/>
          <p:cNvSpPr/>
          <p:nvPr/>
        </p:nvSpPr>
        <p:spPr>
          <a:xfrm>
            <a:off x="833040" y="5417280"/>
            <a:ext cx="747720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657240" cy="8229240"/>
          </a:xfrm>
          <a:prstGeom prst="rect">
            <a:avLst/>
          </a:prstGeom>
          <a:ln w="0">
            <a:noFill/>
          </a:ln>
        </p:spPr>
      </p:pic>
      <p:sp>
        <p:nvSpPr>
          <p:cNvPr id="53" name="Text 2"/>
          <p:cNvSpPr/>
          <p:nvPr/>
        </p:nvSpPr>
        <p:spPr>
          <a:xfrm>
            <a:off x="4490640" y="1854360"/>
            <a:ext cx="55548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1" strike="noStrike">
                <a:solidFill>
                  <a:srgbClr val="60a9ff"/>
                </a:solidFill>
                <a:latin typeface="Barlow"/>
                <a:ea typeface="Barlow"/>
              </a:rPr>
              <a:t>PROBLEM STATEMENT</a:t>
            </a:r>
            <a:endParaRPr b="0" lang="en-IN" sz="4370" spc="-1" strike="noStrike">
              <a:latin typeface="Arial"/>
            </a:endParaRPr>
          </a:p>
        </p:txBody>
      </p:sp>
      <p:sp>
        <p:nvSpPr>
          <p:cNvPr id="54" name="Shape 3"/>
          <p:cNvSpPr/>
          <p:nvPr/>
        </p:nvSpPr>
        <p:spPr>
          <a:xfrm>
            <a:off x="4490640" y="2881800"/>
            <a:ext cx="4541760" cy="1990440"/>
          </a:xfrm>
          <a:prstGeom prst="roundRect">
            <a:avLst>
              <a:gd name="adj" fmla="val 6696"/>
            </a:avLst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Text 4"/>
          <p:cNvSpPr/>
          <p:nvPr/>
        </p:nvSpPr>
        <p:spPr>
          <a:xfrm>
            <a:off x="4713120" y="3103920"/>
            <a:ext cx="290268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1" strike="noStrike">
                <a:solidFill>
                  <a:srgbClr val="60a9ff"/>
                </a:solidFill>
                <a:latin typeface="Barlow"/>
                <a:ea typeface="Barlow"/>
              </a:rPr>
              <a:t>Keylogger Functionality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56" name="Text 5"/>
          <p:cNvSpPr/>
          <p:nvPr/>
        </p:nvSpPr>
        <p:spPr>
          <a:xfrm>
            <a:off x="4713120" y="3584520"/>
            <a:ext cx="409752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A keylogger silently records all keystrokes, creating a log of everything typed.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57" name="Shape 6"/>
          <p:cNvSpPr/>
          <p:nvPr/>
        </p:nvSpPr>
        <p:spPr>
          <a:xfrm>
            <a:off x="9255240" y="2881800"/>
            <a:ext cx="4541760" cy="1990440"/>
          </a:xfrm>
          <a:prstGeom prst="roundRect">
            <a:avLst>
              <a:gd name="adj" fmla="val 6696"/>
            </a:avLst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Text 7"/>
          <p:cNvSpPr/>
          <p:nvPr/>
        </p:nvSpPr>
        <p:spPr>
          <a:xfrm>
            <a:off x="9477360" y="310392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1" strike="noStrike">
                <a:solidFill>
                  <a:srgbClr val="60a9ff"/>
                </a:solidFill>
                <a:latin typeface="Barlow"/>
                <a:ea typeface="Barlow"/>
              </a:rPr>
              <a:t>Security Concerns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59" name="Text 8"/>
          <p:cNvSpPr/>
          <p:nvPr/>
        </p:nvSpPr>
        <p:spPr>
          <a:xfrm>
            <a:off x="9477360" y="3584520"/>
            <a:ext cx="409752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Keyloggers can lead to privacy breaches and expose sensitive information.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60" name="Shape 9"/>
          <p:cNvSpPr/>
          <p:nvPr/>
        </p:nvSpPr>
        <p:spPr>
          <a:xfrm>
            <a:off x="4490640" y="5095080"/>
            <a:ext cx="9306000" cy="1279800"/>
          </a:xfrm>
          <a:prstGeom prst="roundRect">
            <a:avLst>
              <a:gd name="adj" fmla="val 10414"/>
            </a:avLst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1" name="Text 10"/>
          <p:cNvSpPr/>
          <p:nvPr/>
        </p:nvSpPr>
        <p:spPr>
          <a:xfrm>
            <a:off x="4713120" y="5317200"/>
            <a:ext cx="343080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1" strike="noStrike">
                <a:solidFill>
                  <a:srgbClr val="60a9ff"/>
                </a:solidFill>
                <a:latin typeface="Barlow"/>
                <a:ea typeface="Barlow"/>
              </a:rPr>
              <a:t>Effectiveness of Encryption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62" name="Text 11"/>
          <p:cNvSpPr/>
          <p:nvPr/>
        </p:nvSpPr>
        <p:spPr>
          <a:xfrm>
            <a:off x="4713120" y="5797800"/>
            <a:ext cx="886176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Assessing the effectiveness of encryption methods to secure keylogging data.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" name="Text 2"/>
          <p:cNvSpPr/>
          <p:nvPr/>
        </p:nvSpPr>
        <p:spPr>
          <a:xfrm>
            <a:off x="1760400" y="2479320"/>
            <a:ext cx="693576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1" strike="noStrike">
                <a:solidFill>
                  <a:srgbClr val="60a9ff"/>
                </a:solidFill>
                <a:latin typeface="Barlow"/>
                <a:ea typeface="Barlow"/>
              </a:rPr>
              <a:t>Proposed System/Solution :</a:t>
            </a:r>
            <a:endParaRPr b="0" lang="en-IN" sz="4370" spc="-1" strike="noStrike">
              <a:latin typeface="Arial"/>
            </a:endParaRPr>
          </a:p>
        </p:txBody>
      </p:sp>
      <p:sp>
        <p:nvSpPr>
          <p:cNvPr id="66" name="Text 3"/>
          <p:cNvSpPr/>
          <p:nvPr/>
        </p:nvSpPr>
        <p:spPr>
          <a:xfrm>
            <a:off x="2115720" y="3618000"/>
            <a:ext cx="1075428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343080" indent="-343080">
              <a:lnSpc>
                <a:spcPts val="2798"/>
              </a:lnSpc>
              <a:buClr>
                <a:srgbClr val="eeeff5"/>
              </a:buClr>
              <a:buFont typeface="Symbol" charset="2"/>
              <a:buChar char=""/>
            </a:pPr>
            <a:r>
              <a:rPr b="1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Data Collection:</a:t>
            </a:r>
            <a:r>
              <a:rPr b="0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 Gathering information from various sources.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67" name="Text 4"/>
          <p:cNvSpPr/>
          <p:nvPr/>
        </p:nvSpPr>
        <p:spPr>
          <a:xfrm>
            <a:off x="2115720" y="4062240"/>
            <a:ext cx="1075428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343080" indent="-343080">
              <a:lnSpc>
                <a:spcPts val="2798"/>
              </a:lnSpc>
              <a:buClr>
                <a:srgbClr val="eeeff5"/>
              </a:buClr>
              <a:buFont typeface="Symbol" charset="2"/>
              <a:buChar char=""/>
            </a:pPr>
            <a:r>
              <a:rPr b="1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Data preprocessing:</a:t>
            </a:r>
            <a:r>
              <a:rPr b="0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 Cleaning and organizing the collected data.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68" name="Text 5"/>
          <p:cNvSpPr/>
          <p:nvPr/>
        </p:nvSpPr>
        <p:spPr>
          <a:xfrm>
            <a:off x="2115720" y="4506480"/>
            <a:ext cx="1075428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343080" indent="-343080">
              <a:lnSpc>
                <a:spcPts val="2798"/>
              </a:lnSpc>
              <a:buClr>
                <a:srgbClr val="eeeff5"/>
              </a:buClr>
              <a:buFont typeface="Symbol" charset="2"/>
              <a:buChar char=""/>
            </a:pPr>
            <a:r>
              <a:rPr b="1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Machine Learning Algorithm:</a:t>
            </a:r>
            <a:r>
              <a:rPr b="0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 Implementing ML for analysis and prediction.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69" name="Text 6"/>
          <p:cNvSpPr/>
          <p:nvPr/>
        </p:nvSpPr>
        <p:spPr>
          <a:xfrm>
            <a:off x="2115720" y="4950720"/>
            <a:ext cx="1075428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343080" indent="-343080">
              <a:lnSpc>
                <a:spcPts val="2798"/>
              </a:lnSpc>
              <a:buClr>
                <a:srgbClr val="eeeff5"/>
              </a:buClr>
              <a:buFont typeface="Symbol" charset="2"/>
              <a:buChar char=""/>
            </a:pPr>
            <a:r>
              <a:rPr b="1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Deployment:</a:t>
            </a:r>
            <a:r>
              <a:rPr b="0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 Rolling out the system for practical use.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70" name="Text 7"/>
          <p:cNvSpPr/>
          <p:nvPr/>
        </p:nvSpPr>
        <p:spPr>
          <a:xfrm>
            <a:off x="2115720" y="5394960"/>
            <a:ext cx="1075428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marL="343080" indent="-343080">
              <a:lnSpc>
                <a:spcPts val="2798"/>
              </a:lnSpc>
              <a:buClr>
                <a:srgbClr val="eeeff5"/>
              </a:buClr>
              <a:buFont typeface="Symbol" charset="2"/>
              <a:buChar char=""/>
            </a:pPr>
            <a:r>
              <a:rPr b="1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Evaluation:</a:t>
            </a:r>
            <a:r>
              <a:rPr b="0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 Assessing the system's performance and effectiveness.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74" name="Shape 2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82c32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Text 3"/>
          <p:cNvSpPr/>
          <p:nvPr/>
        </p:nvSpPr>
        <p:spPr>
          <a:xfrm>
            <a:off x="1760400" y="925560"/>
            <a:ext cx="77238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1" strike="noStrike">
                <a:solidFill>
                  <a:srgbClr val="60a9ff"/>
                </a:solidFill>
                <a:latin typeface="Barlow"/>
                <a:ea typeface="Barlow"/>
              </a:rPr>
              <a:t>System Development Approach</a:t>
            </a:r>
            <a:endParaRPr b="0" lang="en-IN" sz="4370" spc="-1" strike="noStrike">
              <a:latin typeface="Arial"/>
            </a:endParaRPr>
          </a:p>
        </p:txBody>
      </p:sp>
      <p:sp>
        <p:nvSpPr>
          <p:cNvPr id="76" name="Shape 4"/>
          <p:cNvSpPr/>
          <p:nvPr/>
        </p:nvSpPr>
        <p:spPr>
          <a:xfrm>
            <a:off x="2043720" y="1953000"/>
            <a:ext cx="99360" cy="5350680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Shape 5"/>
          <p:cNvSpPr/>
          <p:nvPr/>
        </p:nvSpPr>
        <p:spPr>
          <a:xfrm>
            <a:off x="2343600" y="2326680"/>
            <a:ext cx="777240" cy="99360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Shape 6"/>
          <p:cNvSpPr/>
          <p:nvPr/>
        </p:nvSpPr>
        <p:spPr>
          <a:xfrm>
            <a:off x="1843560" y="2126520"/>
            <a:ext cx="499680" cy="499680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Text 7"/>
          <p:cNvSpPr/>
          <p:nvPr/>
        </p:nvSpPr>
        <p:spPr>
          <a:xfrm>
            <a:off x="2034360" y="2168280"/>
            <a:ext cx="11772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1" lang="en-US" sz="2620" spc="-1" strike="noStrike">
                <a:solidFill>
                  <a:srgbClr val="60a9ff"/>
                </a:solidFill>
                <a:latin typeface="Barlow"/>
                <a:ea typeface="Barlow"/>
              </a:rPr>
              <a:t>1</a:t>
            </a:r>
            <a:endParaRPr b="0" lang="en-IN" sz="2620" spc="-1" strike="noStrike">
              <a:latin typeface="Arial"/>
            </a:endParaRPr>
          </a:p>
        </p:txBody>
      </p:sp>
      <p:sp>
        <p:nvSpPr>
          <p:cNvPr id="80" name="Text 8"/>
          <p:cNvSpPr/>
          <p:nvPr/>
        </p:nvSpPr>
        <p:spPr>
          <a:xfrm>
            <a:off x="3315600" y="217512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1" strike="noStrike">
                <a:solidFill>
                  <a:srgbClr val="60a9ff"/>
                </a:solidFill>
                <a:latin typeface="Barlow"/>
                <a:ea typeface="Barlow"/>
              </a:rPr>
              <a:t>Python IDLE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81" name="Text 9"/>
          <p:cNvSpPr/>
          <p:nvPr/>
        </p:nvSpPr>
        <p:spPr>
          <a:xfrm>
            <a:off x="3315600" y="2655720"/>
            <a:ext cx="955440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Python IDLE is an Integrated Development and Learning Environment for Python, which provides tools for writing and executing Python code.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82" name="Shape 10"/>
          <p:cNvSpPr/>
          <p:nvPr/>
        </p:nvSpPr>
        <p:spPr>
          <a:xfrm>
            <a:off x="2343600" y="4184280"/>
            <a:ext cx="777240" cy="99360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Shape 11"/>
          <p:cNvSpPr/>
          <p:nvPr/>
        </p:nvSpPr>
        <p:spPr>
          <a:xfrm>
            <a:off x="1843560" y="3984480"/>
            <a:ext cx="499680" cy="499680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Text 12"/>
          <p:cNvSpPr/>
          <p:nvPr/>
        </p:nvSpPr>
        <p:spPr>
          <a:xfrm>
            <a:off x="2000160" y="4026240"/>
            <a:ext cx="18648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1" lang="en-US" sz="2620" spc="-1" strike="noStrike">
                <a:solidFill>
                  <a:srgbClr val="60a9ff"/>
                </a:solidFill>
                <a:latin typeface="Barlow"/>
                <a:ea typeface="Barlow"/>
              </a:rPr>
              <a:t>2</a:t>
            </a:r>
            <a:endParaRPr b="0" lang="en-IN" sz="2620" spc="-1" strike="noStrike">
              <a:latin typeface="Arial"/>
            </a:endParaRPr>
          </a:p>
        </p:txBody>
      </p:sp>
      <p:sp>
        <p:nvSpPr>
          <p:cNvPr id="85" name="Text 13"/>
          <p:cNvSpPr/>
          <p:nvPr/>
        </p:nvSpPr>
        <p:spPr>
          <a:xfrm>
            <a:off x="3315600" y="403308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1" strike="noStrike">
                <a:solidFill>
                  <a:srgbClr val="60a9ff"/>
                </a:solidFill>
                <a:latin typeface="Barlow"/>
                <a:ea typeface="Barlow"/>
              </a:rPr>
              <a:t>pynput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86" name="Text 14"/>
          <p:cNvSpPr/>
          <p:nvPr/>
        </p:nvSpPr>
        <p:spPr>
          <a:xfrm>
            <a:off x="3315600" y="4513320"/>
            <a:ext cx="955440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pynput is a Python library used to control and monitor input devices like the keyboard and mouse.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87" name="Shape 15"/>
          <p:cNvSpPr/>
          <p:nvPr/>
        </p:nvSpPr>
        <p:spPr>
          <a:xfrm>
            <a:off x="2343600" y="6042240"/>
            <a:ext cx="777240" cy="99360"/>
          </a:xfrm>
          <a:prstGeom prst="roundRect">
            <a:avLst>
              <a:gd name="adj" fmla="val 133462"/>
            </a:avLst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Shape 16"/>
          <p:cNvSpPr/>
          <p:nvPr/>
        </p:nvSpPr>
        <p:spPr>
          <a:xfrm>
            <a:off x="1843560" y="5842080"/>
            <a:ext cx="499680" cy="499680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Text 17"/>
          <p:cNvSpPr/>
          <p:nvPr/>
        </p:nvSpPr>
        <p:spPr>
          <a:xfrm>
            <a:off x="2003400" y="5883840"/>
            <a:ext cx="17964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1" lang="en-US" sz="2620" spc="-1" strike="noStrike">
                <a:solidFill>
                  <a:srgbClr val="60a9ff"/>
                </a:solidFill>
                <a:latin typeface="Barlow"/>
                <a:ea typeface="Barlow"/>
              </a:rPr>
              <a:t>3</a:t>
            </a:r>
            <a:endParaRPr b="0" lang="en-IN" sz="2620" spc="-1" strike="noStrike">
              <a:latin typeface="Arial"/>
            </a:endParaRPr>
          </a:p>
        </p:txBody>
      </p:sp>
      <p:sp>
        <p:nvSpPr>
          <p:cNvPr id="90" name="Text 18"/>
          <p:cNvSpPr/>
          <p:nvPr/>
        </p:nvSpPr>
        <p:spPr>
          <a:xfrm>
            <a:off x="3315600" y="589068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1" strike="noStrike">
                <a:solidFill>
                  <a:srgbClr val="60a9ff"/>
                </a:solidFill>
                <a:latin typeface="Barlow"/>
                <a:ea typeface="Barlow"/>
              </a:rPr>
              <a:t>jsonlib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91" name="Text 19"/>
          <p:cNvSpPr/>
          <p:nvPr/>
        </p:nvSpPr>
        <p:spPr>
          <a:xfrm>
            <a:off x="3315600" y="6371280"/>
            <a:ext cx="955440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jsonlib is a lightweight library for parsing JSON data in Python, supporting encoding and decoding of JSON objects.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95" name="Text 2"/>
          <p:cNvSpPr/>
          <p:nvPr/>
        </p:nvSpPr>
        <p:spPr>
          <a:xfrm>
            <a:off x="833040" y="2409840"/>
            <a:ext cx="60246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1" strike="noStrike">
                <a:solidFill>
                  <a:srgbClr val="60a9ff"/>
                </a:solidFill>
                <a:latin typeface="Barlow"/>
                <a:ea typeface="Barlow"/>
              </a:rPr>
              <a:t>Algorithm &amp; Deployment</a:t>
            </a:r>
            <a:endParaRPr b="0" lang="en-IN" sz="4370" spc="-1" strike="noStrike">
              <a:latin typeface="Arial"/>
            </a:endParaRPr>
          </a:p>
        </p:txBody>
      </p:sp>
      <p:sp>
        <p:nvSpPr>
          <p:cNvPr id="96" name="Text 3"/>
          <p:cNvSpPr/>
          <p:nvPr/>
        </p:nvSpPr>
        <p:spPr>
          <a:xfrm>
            <a:off x="833040" y="3437280"/>
            <a:ext cx="747720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After developing the machine learning algorithm, the next step is the deployment phase, where the system will be ready for practical use.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97" name="Text 4"/>
          <p:cNvSpPr/>
          <p:nvPr/>
        </p:nvSpPr>
        <p:spPr>
          <a:xfrm>
            <a:off x="833040" y="4753440"/>
            <a:ext cx="747720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During deployment, the algorithm will be integrated and implemented within the targeted environment to ensure smooth functionality and performance.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Text 2"/>
          <p:cNvSpPr/>
          <p:nvPr/>
        </p:nvSpPr>
        <p:spPr>
          <a:xfrm>
            <a:off x="1760400" y="1369440"/>
            <a:ext cx="629928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1" strike="noStrike">
                <a:solidFill>
                  <a:srgbClr val="60a9ff"/>
                </a:solidFill>
                <a:latin typeface="Barlow"/>
                <a:ea typeface="Barlow"/>
              </a:rPr>
              <a:t>Flow chart for Keyloggers</a:t>
            </a:r>
            <a:endParaRPr b="0" lang="en-IN" sz="4370" spc="-1" strike="noStrike">
              <a:latin typeface="Arial"/>
            </a:endParaRPr>
          </a:p>
        </p:txBody>
      </p:sp>
      <p:sp>
        <p:nvSpPr>
          <p:cNvPr id="101" name="Text 3"/>
          <p:cNvSpPr/>
          <p:nvPr/>
        </p:nvSpPr>
        <p:spPr>
          <a:xfrm>
            <a:off x="1760400" y="2597040"/>
            <a:ext cx="5283720" cy="1421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A flow chart visualizes the sequence of steps and decisions in a keylogger system. It outlines the data capture, storage, and communication processes.</a:t>
            </a:r>
            <a:endParaRPr b="0" lang="en-IN" sz="1750" spc="-1" strike="noStrike">
              <a:latin typeface="Arial"/>
            </a:endParaRPr>
          </a:p>
        </p:txBody>
      </p:sp>
      <p:pic>
        <p:nvPicPr>
          <p:cNvPr id="102" name="Image 0" descr="preencoded.png"/>
          <p:cNvPicPr/>
          <p:nvPr/>
        </p:nvPicPr>
        <p:blipFill>
          <a:blip r:embed="rId1"/>
          <a:stretch/>
        </p:blipFill>
        <p:spPr>
          <a:xfrm>
            <a:off x="7593840" y="2647080"/>
            <a:ext cx="5283720" cy="3962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3657240" cy="8229240"/>
          </a:xfrm>
          <a:prstGeom prst="rect">
            <a:avLst/>
          </a:prstGeom>
          <a:ln w="0">
            <a:noFill/>
          </a:ln>
        </p:spPr>
      </p:pic>
      <p:sp>
        <p:nvSpPr>
          <p:cNvPr id="106" name="Text 2"/>
          <p:cNvSpPr/>
          <p:nvPr/>
        </p:nvSpPr>
        <p:spPr>
          <a:xfrm>
            <a:off x="4490640" y="2702880"/>
            <a:ext cx="55548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1" strike="noStrike">
                <a:solidFill>
                  <a:srgbClr val="60a9ff"/>
                </a:solidFill>
                <a:latin typeface="Barlow"/>
                <a:ea typeface="Barlow"/>
              </a:rPr>
              <a:t>Result (output)</a:t>
            </a:r>
            <a:endParaRPr b="0" lang="en-IN" sz="4370" spc="-1" strike="noStrike">
              <a:latin typeface="Arial"/>
            </a:endParaRPr>
          </a:p>
        </p:txBody>
      </p:sp>
      <p:sp>
        <p:nvSpPr>
          <p:cNvPr id="107" name="Shape 3"/>
          <p:cNvSpPr/>
          <p:nvPr/>
        </p:nvSpPr>
        <p:spPr>
          <a:xfrm>
            <a:off x="4490640" y="3903840"/>
            <a:ext cx="499680" cy="499680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Text 4"/>
          <p:cNvSpPr/>
          <p:nvPr/>
        </p:nvSpPr>
        <p:spPr>
          <a:xfrm>
            <a:off x="4681800" y="3945600"/>
            <a:ext cx="11772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1" lang="en-US" sz="2620" spc="-1" strike="noStrike">
                <a:solidFill>
                  <a:srgbClr val="60a9ff"/>
                </a:solidFill>
                <a:latin typeface="Barlow"/>
                <a:ea typeface="Barlow"/>
              </a:rPr>
              <a:t>1</a:t>
            </a:r>
            <a:endParaRPr b="0" lang="en-IN" sz="2620" spc="-1" strike="noStrike">
              <a:latin typeface="Arial"/>
            </a:endParaRPr>
          </a:p>
        </p:txBody>
      </p:sp>
      <p:sp>
        <p:nvSpPr>
          <p:cNvPr id="109" name="Text 5"/>
          <p:cNvSpPr/>
          <p:nvPr/>
        </p:nvSpPr>
        <p:spPr>
          <a:xfrm>
            <a:off x="5212800" y="398016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1" strike="noStrike">
                <a:solidFill>
                  <a:srgbClr val="60a9ff"/>
                </a:solidFill>
                <a:latin typeface="Barlow"/>
                <a:ea typeface="Barlow"/>
              </a:rPr>
              <a:t>Text Capturing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10" name="Text 6"/>
          <p:cNvSpPr/>
          <p:nvPr/>
        </p:nvSpPr>
        <p:spPr>
          <a:xfrm>
            <a:off x="5212800" y="4460760"/>
            <a:ext cx="381960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The program captures all keystrokes entered in the system.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11" name="Shape 7"/>
          <p:cNvSpPr/>
          <p:nvPr/>
        </p:nvSpPr>
        <p:spPr>
          <a:xfrm>
            <a:off x="9255240" y="3903840"/>
            <a:ext cx="499680" cy="499680"/>
          </a:xfrm>
          <a:prstGeom prst="roundRect">
            <a:avLst>
              <a:gd name="adj" fmla="val 26667"/>
            </a:avLst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Text 8"/>
          <p:cNvSpPr/>
          <p:nvPr/>
        </p:nvSpPr>
        <p:spPr>
          <a:xfrm>
            <a:off x="9411480" y="3945600"/>
            <a:ext cx="186480" cy="4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>
              <a:lnSpc>
                <a:spcPts val="3280"/>
              </a:lnSpc>
              <a:buNone/>
              <a:tabLst>
                <a:tab algn="l" pos="0"/>
              </a:tabLst>
            </a:pPr>
            <a:r>
              <a:rPr b="1" lang="en-US" sz="2620" spc="-1" strike="noStrike">
                <a:solidFill>
                  <a:srgbClr val="60a9ff"/>
                </a:solidFill>
                <a:latin typeface="Barlow"/>
                <a:ea typeface="Barlow"/>
              </a:rPr>
              <a:t>2</a:t>
            </a:r>
            <a:endParaRPr b="0" lang="en-IN" sz="2620" spc="-1" strike="noStrike">
              <a:latin typeface="Arial"/>
            </a:endParaRPr>
          </a:p>
        </p:txBody>
      </p:sp>
      <p:sp>
        <p:nvSpPr>
          <p:cNvPr id="113" name="Text 9"/>
          <p:cNvSpPr/>
          <p:nvPr/>
        </p:nvSpPr>
        <p:spPr>
          <a:xfrm>
            <a:off x="9977040" y="3980160"/>
            <a:ext cx="277704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1" strike="noStrike">
                <a:solidFill>
                  <a:srgbClr val="60a9ff"/>
                </a:solidFill>
                <a:latin typeface="Barlow"/>
                <a:ea typeface="Barlow"/>
              </a:rPr>
              <a:t>Example Output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14" name="Text 10"/>
          <p:cNvSpPr/>
          <p:nvPr/>
        </p:nvSpPr>
        <p:spPr>
          <a:xfrm>
            <a:off x="9977040" y="4460760"/>
            <a:ext cx="381960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e7e6e6"/>
                </a:solidFill>
                <a:latin typeface="Calibri"/>
              </a:rPr>
              <a:t>r''a''i''n''a'Key.enterKey.backspace'm''e''s''s''i'Key.enterKey.backspaceKey.backspaceKey.backspaceKey.backspaceKey.backspace't''t''v''k'Key.enterKey.backspaceKey.backspaceKey.backspaceKey.backspac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en-IN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7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18" name="Text 2"/>
          <p:cNvSpPr/>
          <p:nvPr/>
        </p:nvSpPr>
        <p:spPr>
          <a:xfrm>
            <a:off x="833040" y="2712600"/>
            <a:ext cx="55548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1" strike="noStrike">
                <a:solidFill>
                  <a:srgbClr val="60a9ff"/>
                </a:solidFill>
                <a:latin typeface="Barlow"/>
                <a:ea typeface="Barlow"/>
              </a:rPr>
              <a:t>Conclusion</a:t>
            </a:r>
            <a:endParaRPr b="0" lang="en-IN" sz="4370" spc="-1" strike="noStrike">
              <a:latin typeface="Arial"/>
            </a:endParaRPr>
          </a:p>
        </p:txBody>
      </p:sp>
      <p:sp>
        <p:nvSpPr>
          <p:cNvPr id="119" name="Text 3"/>
          <p:cNvSpPr/>
          <p:nvPr/>
        </p:nvSpPr>
        <p:spPr>
          <a:xfrm>
            <a:off x="833040" y="3740040"/>
            <a:ext cx="7477200" cy="177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The implementation of a keylogger provides valuable insights into keystroke activities, enhancing security measures by analyzing user inputs. This program can be useful for various security-related applications, making it a versatile tool for surveillance and monitoring purposes.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282c3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Text 2"/>
          <p:cNvSpPr/>
          <p:nvPr/>
        </p:nvSpPr>
        <p:spPr>
          <a:xfrm>
            <a:off x="1760400" y="1730520"/>
            <a:ext cx="55548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5468"/>
              </a:lnSpc>
              <a:buNone/>
              <a:tabLst>
                <a:tab algn="l" pos="0"/>
              </a:tabLst>
            </a:pPr>
            <a:r>
              <a:rPr b="1" lang="en-US" sz="4370" spc="-1" strike="noStrike">
                <a:solidFill>
                  <a:srgbClr val="60a9ff"/>
                </a:solidFill>
                <a:latin typeface="Barlow"/>
                <a:ea typeface="Barlow"/>
              </a:rPr>
              <a:t>Future Scope</a:t>
            </a:r>
            <a:endParaRPr b="0" lang="en-IN" sz="4370" spc="-1" strike="noStrike">
              <a:latin typeface="Arial"/>
            </a:endParaRPr>
          </a:p>
        </p:txBody>
      </p:sp>
      <p:pic>
        <p:nvPicPr>
          <p:cNvPr id="123" name="Image 0" descr="preencoded.png"/>
          <p:cNvPicPr/>
          <p:nvPr/>
        </p:nvPicPr>
        <p:blipFill>
          <a:blip r:embed="rId1"/>
          <a:stretch/>
        </p:blipFill>
        <p:spPr>
          <a:xfrm>
            <a:off x="1760400" y="2869560"/>
            <a:ext cx="443880" cy="443880"/>
          </a:xfrm>
          <a:prstGeom prst="rect">
            <a:avLst/>
          </a:prstGeom>
          <a:ln w="0">
            <a:noFill/>
          </a:ln>
        </p:spPr>
      </p:pic>
      <p:sp>
        <p:nvSpPr>
          <p:cNvPr id="124" name="Text 3"/>
          <p:cNvSpPr/>
          <p:nvPr/>
        </p:nvSpPr>
        <p:spPr>
          <a:xfrm>
            <a:off x="1760400" y="3535920"/>
            <a:ext cx="25272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1" strike="noStrike">
                <a:solidFill>
                  <a:srgbClr val="60a9ff"/>
                </a:solidFill>
                <a:latin typeface="Barlow"/>
                <a:ea typeface="Barlow"/>
              </a:rPr>
              <a:t>Troubleshooting IT issues</a:t>
            </a:r>
            <a:endParaRPr b="0" lang="en-IN" sz="2190" spc="-1" strike="noStrike">
              <a:latin typeface="Arial"/>
            </a:endParaRPr>
          </a:p>
        </p:txBody>
      </p:sp>
      <p:pic>
        <p:nvPicPr>
          <p:cNvPr id="125" name="Image 1" descr="preencoded.png"/>
          <p:cNvPicPr/>
          <p:nvPr/>
        </p:nvPicPr>
        <p:blipFill>
          <a:blip r:embed="rId2"/>
          <a:stretch/>
        </p:blipFill>
        <p:spPr>
          <a:xfrm>
            <a:off x="4620960" y="2869560"/>
            <a:ext cx="443880" cy="443880"/>
          </a:xfrm>
          <a:prstGeom prst="rect">
            <a:avLst/>
          </a:prstGeom>
          <a:ln w="0">
            <a:noFill/>
          </a:ln>
        </p:spPr>
      </p:pic>
      <p:sp>
        <p:nvSpPr>
          <p:cNvPr id="126" name="Text 4"/>
          <p:cNvSpPr/>
          <p:nvPr/>
        </p:nvSpPr>
        <p:spPr>
          <a:xfrm>
            <a:off x="4620960" y="3535920"/>
            <a:ext cx="2527200" cy="1041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1" strike="noStrike">
                <a:solidFill>
                  <a:srgbClr val="60a9ff"/>
                </a:solidFill>
                <a:latin typeface="Barlow"/>
                <a:ea typeface="Barlow"/>
              </a:rPr>
              <a:t>Improving computer products through user feedback</a:t>
            </a:r>
            <a:endParaRPr b="0" lang="en-IN" sz="2190" spc="-1" strike="noStrike">
              <a:latin typeface="Arial"/>
            </a:endParaRPr>
          </a:p>
        </p:txBody>
      </p:sp>
      <p:pic>
        <p:nvPicPr>
          <p:cNvPr id="127" name="Image 2" descr="preencoded.png"/>
          <p:cNvPicPr/>
          <p:nvPr/>
        </p:nvPicPr>
        <p:blipFill>
          <a:blip r:embed="rId3"/>
          <a:stretch/>
        </p:blipFill>
        <p:spPr>
          <a:xfrm>
            <a:off x="7481880" y="2869560"/>
            <a:ext cx="443880" cy="443880"/>
          </a:xfrm>
          <a:prstGeom prst="rect">
            <a:avLst/>
          </a:prstGeom>
          <a:ln w="0">
            <a:noFill/>
          </a:ln>
        </p:spPr>
      </p:pic>
      <p:sp>
        <p:nvSpPr>
          <p:cNvPr id="128" name="Text 5"/>
          <p:cNvSpPr/>
          <p:nvPr/>
        </p:nvSpPr>
        <p:spPr>
          <a:xfrm>
            <a:off x="7481880" y="3535920"/>
            <a:ext cx="25272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1" strike="noStrike">
                <a:solidFill>
                  <a:srgbClr val="60a9ff"/>
                </a:solidFill>
                <a:latin typeface="Barlow"/>
                <a:ea typeface="Barlow"/>
              </a:rPr>
              <a:t>Monitoring business server activity</a:t>
            </a:r>
            <a:endParaRPr b="0" lang="en-IN" sz="2190" spc="-1" strike="noStrike">
              <a:latin typeface="Arial"/>
            </a:endParaRPr>
          </a:p>
        </p:txBody>
      </p:sp>
      <p:pic>
        <p:nvPicPr>
          <p:cNvPr id="129" name="Image 3" descr="preencoded.png"/>
          <p:cNvPicPr/>
          <p:nvPr/>
        </p:nvPicPr>
        <p:blipFill>
          <a:blip r:embed="rId4"/>
          <a:stretch/>
        </p:blipFill>
        <p:spPr>
          <a:xfrm>
            <a:off x="10342440" y="2869560"/>
            <a:ext cx="443880" cy="443880"/>
          </a:xfrm>
          <a:prstGeom prst="rect">
            <a:avLst/>
          </a:prstGeom>
          <a:ln w="0">
            <a:noFill/>
          </a:ln>
        </p:spPr>
      </p:pic>
      <p:sp>
        <p:nvSpPr>
          <p:cNvPr id="130" name="Text 6"/>
          <p:cNvSpPr/>
          <p:nvPr/>
        </p:nvSpPr>
        <p:spPr>
          <a:xfrm>
            <a:off x="10342440" y="3535920"/>
            <a:ext cx="2527200" cy="694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33"/>
              </a:lnSpc>
              <a:buNone/>
              <a:tabLst>
                <a:tab algn="l" pos="0"/>
              </a:tabLst>
            </a:pPr>
            <a:r>
              <a:rPr b="1" lang="en-US" sz="2190" spc="-1" strike="noStrike">
                <a:solidFill>
                  <a:srgbClr val="60a9ff"/>
                </a:solidFill>
                <a:latin typeface="Barlow"/>
                <a:ea typeface="Barlow"/>
              </a:rPr>
              <a:t>Managing remote workforces</a:t>
            </a:r>
            <a:endParaRPr b="0" lang="en-IN" sz="2190" spc="-1" strike="noStrike">
              <a:latin typeface="Arial"/>
            </a:endParaRPr>
          </a:p>
        </p:txBody>
      </p:sp>
      <p:sp>
        <p:nvSpPr>
          <p:cNvPr id="131" name="Text 7"/>
          <p:cNvSpPr/>
          <p:nvPr/>
        </p:nvSpPr>
        <p:spPr>
          <a:xfrm>
            <a:off x="1760400" y="5424480"/>
            <a:ext cx="11109600" cy="106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Observing business server activity to ensure smooth operations. Utilizing user feedback to enhance computer products. Troubleshooting IT concerns for seamless functionality. Management of remote workforces for efficient collaboration.</a:t>
            </a:r>
            <a:endParaRPr b="0" lang="en-IN" sz="1750" spc="-1" strike="noStrike">
              <a:latin typeface="Arial"/>
            </a:endParaRPr>
          </a:p>
        </p:txBody>
      </p:sp>
      <p:sp>
        <p:nvSpPr>
          <p:cNvPr id="132" name="Text 8"/>
          <p:cNvSpPr/>
          <p:nvPr/>
        </p:nvSpPr>
        <p:spPr>
          <a:xfrm>
            <a:off x="1760400" y="6143400"/>
            <a:ext cx="1110960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>
              <a:lnSpc>
                <a:spcPts val="2798"/>
              </a:lnSpc>
              <a:buNone/>
              <a:tabLst>
                <a:tab algn="l" pos="0"/>
              </a:tabLst>
            </a:pPr>
            <a:r>
              <a:rPr b="0" lang="en-US" sz="1750" spc="-1" strike="noStrike">
                <a:solidFill>
                  <a:srgbClr val="eeeff5"/>
                </a:solidFill>
                <a:latin typeface="Montserrat"/>
                <a:ea typeface="Montserrat"/>
              </a:rPr>
              <a:t>Also, vigilantly monitoring productivity while ensuring robust data security.</a:t>
            </a:r>
            <a:endParaRPr b="0" lang="en-IN" sz="175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Application>LibreOffice/7.3.7.2$Linux_X86_64 LibreOffice_project/30$Build-2</Application>
  <AppVersion>15.0000</AppVersion>
  <Words>448</Words>
  <Paragraphs>61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2024-04-02T04:43:03Z</dcterms:created>
  <dc:creator>PptxGenJS</dc:creator>
  <dc:description/>
  <dc:language>en-IN</dc:language>
  <cp:lastModifiedBy/>
  <dcterms:modified xsi:type="dcterms:W3CDTF">2024-04-03T16:34:20Z</dcterms:modified>
  <cp:revision>5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Custom</vt:lpwstr>
  </property>
  <property fmtid="{D5CDD505-2E9C-101B-9397-08002B2CF9AE}" pid="4" name="Slides">
    <vt:i4>10</vt:i4>
  </property>
</Properties>
</file>